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Raleway"/>
      <p:regular r:id="rId82"/>
      <p:bold r:id="rId83"/>
      <p:italic r:id="rId84"/>
      <p:boldItalic r:id="rId85"/>
    </p:embeddedFont>
    <p:embeddedFont>
      <p:font typeface="Roboto"/>
      <p:regular r:id="rId86"/>
      <p:bold r:id="rId87"/>
      <p:italic r:id="rId88"/>
      <p:boldItalic r:id="rId89"/>
    </p:embeddedFont>
    <p:embeddedFont>
      <p:font typeface="Roboto Medium"/>
      <p:regular r:id="rId90"/>
      <p:bold r:id="rId91"/>
      <p:italic r:id="rId92"/>
      <p:boldItalic r:id="rId93"/>
    </p:embeddedFont>
    <p:embeddedFont>
      <p:font typeface="Lat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bold.fntdata"/><Relationship Id="rId94" Type="http://schemas.openxmlformats.org/officeDocument/2006/relationships/font" Target="fonts/Lato-regular.fntdata"/><Relationship Id="rId97" Type="http://schemas.openxmlformats.org/officeDocument/2006/relationships/font" Target="fonts/Lato-boldItalic.fntdata"/><Relationship Id="rId96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Medium-bold.fntdata"/><Relationship Id="rId90" Type="http://schemas.openxmlformats.org/officeDocument/2006/relationships/font" Target="fonts/RobotoMedium-regular.fntdata"/><Relationship Id="rId93" Type="http://schemas.openxmlformats.org/officeDocument/2006/relationships/font" Target="fonts/RobotoMedium-boldItalic.fntdata"/><Relationship Id="rId92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aleway-italic.fntdata"/><Relationship Id="rId83" Type="http://schemas.openxmlformats.org/officeDocument/2006/relationships/font" Target="fonts/Raleway-bold.fntdata"/><Relationship Id="rId86" Type="http://schemas.openxmlformats.org/officeDocument/2006/relationships/font" Target="fonts/Roboto-regular.fntdata"/><Relationship Id="rId85" Type="http://schemas.openxmlformats.org/officeDocument/2006/relationships/font" Target="fonts/Raleway-boldItalic.fntdata"/><Relationship Id="rId88" Type="http://schemas.openxmlformats.org/officeDocument/2006/relationships/font" Target="fonts/Roboto-italic.fntdata"/><Relationship Id="rId87" Type="http://schemas.openxmlformats.org/officeDocument/2006/relationships/font" Target="fonts/Roboto-bold.fntdata"/><Relationship Id="rId89" Type="http://schemas.openxmlformats.org/officeDocument/2006/relationships/font" Target="fonts/Roboto-boldItalic.fntdata"/><Relationship Id="rId80" Type="http://schemas.openxmlformats.org/officeDocument/2006/relationships/slide" Target="slides/slide75.xml"/><Relationship Id="rId82" Type="http://schemas.openxmlformats.org/officeDocument/2006/relationships/font" Target="fonts/Raleway-regular.fntdata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e22439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2e22439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2e22439da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2e22439d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cf27d7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cf27d7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5de0f4a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5de0f4a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5de0f4a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5de0f4a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5de0f4a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5de0f4a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5de0f4a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65de0f4a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5eaa6b2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5eaa6b2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5eaa6b2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5eaa6b2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5de0f4ae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5de0f4ae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5de0f4a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5de0f4a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eaa6b21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5eaa6b21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5eaa6b21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65eaa6b21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5de0f4ae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5de0f4ae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5eaa6b2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5eaa6b2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5eaa6b2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65eaa6b2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5de0f4a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5de0f4a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5eaa6b21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65eaa6b21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5eaa6b21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5eaa6b21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5eaa6b21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5eaa6b21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17bc9f9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17bc9f9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17bc9f9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17bc9f9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17bc9f96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17bc9f9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5de0f4a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5de0f4a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5eaa6b2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65eaa6b2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5eaa6b21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5eaa6b21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5eaa6b21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5eaa6b21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5eaa6b21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5eaa6b21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5eaa6b21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5eaa6b21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5eaa6b21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5eaa6b21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5eaa6b2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5eaa6b2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5eaa6b21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5eaa6b21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5eaa6b21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5eaa6b21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5eaa6b21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5eaa6b21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17bc9f96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17bc9f96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5de0f4ae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5de0f4ae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5eaa6b21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5eaa6b21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5f5e3d1f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5f5e3d1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5f5e3d1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5f5e3d1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5f5e3d1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5f5e3d1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5f5e3d1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5f5e3d1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5f5e3d1f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5f5e3d1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60ed647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60ed647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60ed6475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60ed6475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2e22439d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2e22439d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627f8c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627f8c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627f8c8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627f8c8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5f5e3d1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5f5e3d1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60ed647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660ed647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627f8c8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627f8c8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60ed647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660ed647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60ed647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660ed647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660ed647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660ed647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60ed6475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660ed647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660ed6475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660ed6475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2e22439d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2e22439d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60ed647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660ed647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6627f8c84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6627f8c84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627f8c84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627f8c8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627f8c84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627f8c84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627f8c8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627f8c8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6627f8c84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6627f8c84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6627f8c84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6627f8c84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627f8c84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6627f8c84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627f8c8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627f8c8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627f8c84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627f8c84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de0f4a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5de0f4a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b17bc9f9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b17bc9f9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627f8c84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627f8c84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b17bc9f9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b17bc9f9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b17bc9f9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b17bc9f9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6627f8c8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6627f8c8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3cb0138c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3cb0138c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4cf27d71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4cf27d7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17bc9f9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17bc9f9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2e22439d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2e22439d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www.google.com/chrome/" TargetMode="External"/><Relationship Id="rId5" Type="http://schemas.openxmlformats.org/officeDocument/2006/relationships/hyperlink" Target="https://www.mozilla.org/en-US/firefox/new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www.vim.org/download.php" TargetMode="External"/><Relationship Id="rId5" Type="http://schemas.openxmlformats.org/officeDocument/2006/relationships/hyperlink" Target="http://stackblitz.com" TargetMode="External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arketplace.visualstudio.com/items?itemName=esbenp.prettier-vscode" TargetMode="External"/><Relationship Id="rId4" Type="http://schemas.openxmlformats.org/officeDocument/2006/relationships/hyperlink" Target="https://marketplace.visualstudio.com/items?itemName=dbaeumer.vscode-eslint" TargetMode="External"/><Relationship Id="rId5" Type="http://schemas.openxmlformats.org/officeDocument/2006/relationships/hyperlink" Target="https://marketplace.visualstudio.com/items?itemName=ritwickdey.LiveServer" TargetMode="External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-US/docs/Learn/HTML/Introduction_to_HTML/Getting_started#what_is_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mozilla.org/en-US/docs/Learn/HTML/Introduction_to_HTML/Getting_started#anatomy_of_an_html_elemen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.id/dsc-study-jam-f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n-US/docs/Learn/HTML/Introduction_to_HTML/Getting_started#attribute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veloper.mozilla.org/en-US/docs/Learn/HTML/Introduction_to_HTML/HTML_text_fundamental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mozilla.org/en-US/docs/Learn/HTML/Introduction_to_HTML/Document_and_website_structure#non-semantic_wrapper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Learn/HTML/Introduction_to_HTML/Creating_hyperlink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eveloper.mozilla.org/en-US/docs/Learn/HTML/Multimedia_and_embedding/Images_in_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en-US/docs/Learn/HTML/Introduction_to_HTML/Getting_started#anatomy_of_an_html_documen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hyperlink" Target="https://www.tokopedia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frontendmentor.io/" TargetMode="External"/><Relationship Id="rId4" Type="http://schemas.openxmlformats.org/officeDocument/2006/relationships/hyperlink" Target="https://www.frontendmentor.io/challenges/blog-preview-card-ckPaj01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eveloper.mozilla.org/en-US/docs/Learn/HTML/Introduction_to_HTML/Document_and_website_structure" TargetMode="External"/><Relationship Id="rId4" Type="http://schemas.openxmlformats.org/officeDocument/2006/relationships/hyperlink" Target="https://developer.mozilla.org/en-US/docs/Learn/HTML/Introduction_to_HTML/Debugging_HTML" TargetMode="External"/><Relationship Id="rId5" Type="http://schemas.openxmlformats.org/officeDocument/2006/relationships/hyperlink" Target="https://developer.mozilla.org/en-US/docs/Learn/HTML/Multimedia_and_embedding/Responsive_images" TargetMode="External"/><Relationship Id="rId6" Type="http://schemas.openxmlformats.org/officeDocument/2006/relationships/hyperlink" Target="https://developer.mozilla.org/en-US/docs/Learn/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mozilla.org/en-US/docs/Learn/CSS/First_steps/What_is_CS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mozilla.org/en-US/docs/Learn/CSS/First_steps/What_is_CSS#css_syntax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.mozilla.org/en-US/docs/Learn/CSS/Building_blocks/Selector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eveloper.mozilla.org/en-US/docs/Learn/CSS/Building_blocks/The_box_mode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.mozilla.org/en-US/docs/Learn/CSS/Styling_text/Fundamental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.mozilla.org/en-US/docs/Learn/CSS/CSS_layout/Introductio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eveloper.mozilla.org/en-US/docs/Learn/CSS/CSS_layout/Normal_Flow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eveloper.mozilla.org/en-US/docs/Learn/CSS/CSS_layout/Introduction#the_display_property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eveloper.mozilla.org/en-US/docs/Learn/CSS/Styling_text/Fundamental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developer.mozilla.org/en-US/docs/Learn/CSS/Styling_text/Fundamental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png"/><Relationship Id="rId4" Type="http://schemas.openxmlformats.org/officeDocument/2006/relationships/hyperlink" Target="https://www.tokopedia.com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tokopedia.com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eveloper.mozilla.org/en-US/docs/Learn/CSS/Building_blocks/Selectors/Combinators" TargetMode="External"/><Relationship Id="rId4" Type="http://schemas.openxmlformats.org/officeDocument/2006/relationships/hyperlink" Target="https://developer.mozilla.org/en-US/docs/Learn/CSS/Building_blocks/Cascade_and_inheritance" TargetMode="External"/><Relationship Id="rId5" Type="http://schemas.openxmlformats.org/officeDocument/2006/relationships/hyperlink" Target="https://developer.mozilla.org/en-US/docs/Learn/CSS/CSS_layout/Responsive_Desig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freecodecamp.org/learn/2022/responsive-web-design/" TargetMode="External"/><Relationship Id="rId4" Type="http://schemas.openxmlformats.org/officeDocument/2006/relationships/hyperlink" Target="https://www.dicoding.com/learningpaths/22" TargetMode="External"/><Relationship Id="rId5" Type="http://schemas.openxmlformats.org/officeDocument/2006/relationships/hyperlink" Target="https://elena.nurulfikri.ac.id/course/view.php?id=1509" TargetMode="External"/><Relationship Id="rId6" Type="http://schemas.openxmlformats.org/officeDocument/2006/relationships/hyperlink" Target="https://www.youtube.com/@sandhikagalihWPU" TargetMode="External"/><Relationship Id="rId7" Type="http://schemas.openxmlformats.org/officeDocument/2006/relationships/hyperlink" Target="https://www.youtube.com/playlist?list=PLWKjhJtqVAbmMuZ3saqRIBimAKIMYkt0E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11" Type="http://schemas.openxmlformats.org/officeDocument/2006/relationships/image" Target="../media/image13.png"/><Relationship Id="rId10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746500" y="1214975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Study Jam Frontend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Real Project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63100" y="3340480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3622701"/>
            <a:ext cx="1649676" cy="1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Browsers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225" y="1820275"/>
            <a:ext cx="2492799" cy="2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4294967295" type="body"/>
          </p:nvPr>
        </p:nvSpPr>
        <p:spPr>
          <a:xfrm>
            <a:off x="5072075" y="2628250"/>
            <a:ext cx="17877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Google Chrome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Firefox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Text Editor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 txBox="1"/>
          <p:nvPr>
            <p:ph idx="4294967295" type="body"/>
          </p:nvPr>
        </p:nvSpPr>
        <p:spPr>
          <a:xfrm>
            <a:off x="4955125" y="2594838"/>
            <a:ext cx="21813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VSCode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(Recommended)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VIM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Stack Blitz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6">
            <a:alphaModFix/>
          </a:blip>
          <a:srcRect b="6628" l="10623" r="9318" t="8818"/>
          <a:stretch/>
        </p:blipFill>
        <p:spPr>
          <a:xfrm>
            <a:off x="2007575" y="1902825"/>
            <a:ext cx="2667450" cy="21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Extensions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5"/>
          <p:cNvSpPr txBox="1"/>
          <p:nvPr>
            <p:ph idx="4294967295" type="body"/>
          </p:nvPr>
        </p:nvSpPr>
        <p:spPr>
          <a:xfrm>
            <a:off x="4955125" y="2393099"/>
            <a:ext cx="2501400" cy="11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Extensions for VSCode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Prettier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ESLint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Live Server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6">
            <a:alphaModFix/>
          </a:blip>
          <a:srcRect b="6628" l="10623" r="9318" t="8818"/>
          <a:stretch/>
        </p:blipFill>
        <p:spPr>
          <a:xfrm>
            <a:off x="2007575" y="1902825"/>
            <a:ext cx="2667450" cy="21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Hypertext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Markup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Language.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Created by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Tim Berners Lee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struktur-pondasi-konten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pada website.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Example: Paragraf, Judul, Gambar, Table, Form.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File html disimpan dalam format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.html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What is HTML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HTML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75" y="1133750"/>
            <a:ext cx="5428049" cy="173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1" name="Google Shape;201;p28"/>
          <p:cNvSpPr txBox="1"/>
          <p:nvPr>
            <p:ph idx="4294967295" type="body"/>
          </p:nvPr>
        </p:nvSpPr>
        <p:spPr>
          <a:xfrm>
            <a:off x="3154200" y="3235575"/>
            <a:ext cx="28356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file html: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index.html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Menuliskan konten di dalam file html.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Buka hasilnya di browser.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9"/>
          <p:cNvGrpSpPr/>
          <p:nvPr/>
        </p:nvGrpSpPr>
        <p:grpSpPr>
          <a:xfrm>
            <a:off x="826200" y="1431788"/>
            <a:ext cx="2114126" cy="2279913"/>
            <a:chOff x="1037825" y="1431788"/>
            <a:chExt cx="2114126" cy="2279913"/>
          </a:xfrm>
        </p:grpSpPr>
        <p:pic>
          <p:nvPicPr>
            <p:cNvPr id="207" name="Google Shape;207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7825" y="1431788"/>
              <a:ext cx="2114126" cy="189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9"/>
            <p:cNvSpPr txBox="1"/>
            <p:nvPr/>
          </p:nvSpPr>
          <p:spPr>
            <a:xfrm>
              <a:off x="1816488" y="3326800"/>
              <a:ext cx="556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  <a:endPara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9" name="Google Shape;209;p29"/>
          <p:cNvGrpSpPr/>
          <p:nvPr/>
        </p:nvGrpSpPr>
        <p:grpSpPr>
          <a:xfrm>
            <a:off x="5815875" y="1476751"/>
            <a:ext cx="2114126" cy="2189999"/>
            <a:chOff x="5815875" y="1476751"/>
            <a:chExt cx="2114126" cy="2189999"/>
          </a:xfrm>
        </p:grpSpPr>
        <p:pic>
          <p:nvPicPr>
            <p:cNvPr id="210" name="Google Shape;21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5875" y="1476751"/>
              <a:ext cx="2114126" cy="1781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9"/>
            <p:cNvSpPr txBox="1"/>
            <p:nvPr/>
          </p:nvSpPr>
          <p:spPr>
            <a:xfrm>
              <a:off x="6594549" y="3281850"/>
              <a:ext cx="86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endPara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" name="Google Shape;212;p29"/>
          <p:cNvSpPr txBox="1"/>
          <p:nvPr/>
        </p:nvSpPr>
        <p:spPr>
          <a:xfrm>
            <a:off x="3097225" y="2151900"/>
            <a:ext cx="228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 browser, please: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Show my name as Heading.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Show my picture (image).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Cara memberitahu browser bagaimana konten ditampilkan.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konten di HTML menggunakan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Element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Anatomy Element: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Tag: Penanda untuk membuat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Content: Isi yang akan ditampilkan.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Attribute: Informasi tambahan pada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Anatomy HTML Element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</a:t>
            </a: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Element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ample code snippet demonstrating the structure of an html element.&lt;p&gt; My cat is very grumpy &lt;/p&gt;."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310" y="1131340"/>
            <a:ext cx="5645375" cy="175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" name="Google Shape;224;p31"/>
          <p:cNvSpPr txBox="1"/>
          <p:nvPr>
            <p:ph idx="4294967295" type="body"/>
          </p:nvPr>
        </p:nvSpPr>
        <p:spPr>
          <a:xfrm>
            <a:off x="2768850" y="3282500"/>
            <a:ext cx="36063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Anatomy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Element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HTML.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Terdiri dari tag pembuka dan penutup.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Konten ditulis di antara tag pembuka dan penutup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2040900" y="2091900"/>
            <a:ext cx="5062200" cy="9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3600" u="sng">
                <a:latin typeface="Roboto"/>
                <a:ea typeface="Roboto"/>
                <a:cs typeface="Roboto"/>
                <a:sym typeface="Roboto"/>
                <a:hlinkClick r:id="rId3"/>
              </a:rPr>
              <a:t>s.id/dsc-study-jam-fe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00" y="1147050"/>
            <a:ext cx="6106976" cy="185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2"/>
          <p:cNvSpPr txBox="1"/>
          <p:nvPr>
            <p:ph idx="4294967295" type="body"/>
          </p:nvPr>
        </p:nvSpPr>
        <p:spPr>
          <a:xfrm>
            <a:off x="2924688" y="3277950"/>
            <a:ext cx="32946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Meminta browser menampilkan paragraf.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Paragraf dibuat menggunakan element: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How to show heading and image?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Informasi tambahan yang diberikan pada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Ditulis di tag pembuka.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Umum: class, id, data-attribute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Khusus: src, alt, href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Attribute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Attribute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488" y="1320900"/>
            <a:ext cx="4453024" cy="121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34"/>
          <p:cNvSpPr txBox="1"/>
          <p:nvPr>
            <p:ph idx="4294967295" type="body"/>
          </p:nvPr>
        </p:nvSpPr>
        <p:spPr>
          <a:xfrm>
            <a:off x="2722650" y="2854500"/>
            <a:ext cx="3698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Menambahkan attribute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Attribute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merupakan attribute umum.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Digunakan sebagai penanda.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Sebagai kebutuhan styling dan javascript.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625" y="446725"/>
            <a:ext cx="4778749" cy="299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3015300" y="3728650"/>
            <a:ext cx="31134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Terdapat struktur dalam penulisan.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judul, paragraf, list, table.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How to create it in HTML?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Paragraf: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Heading: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&lt;h1&gt;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&lt;h6&gt;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List: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&lt;ol&gt;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&lt;ul&gt;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Emphasis and importance: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&lt;em&gt;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&lt;strong&gt;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HTML Text Fundamentals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HTML Text Fundamentals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idx="4294967295" type="body"/>
          </p:nvPr>
        </p:nvSpPr>
        <p:spPr>
          <a:xfrm>
            <a:off x="2722650" y="2970950"/>
            <a:ext cx="3698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judul menggunakan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Element Heading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heading terdiri dari level 1 - 6.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Digunakan untuk membuat struktur penulisan.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938" y="1204425"/>
            <a:ext cx="4802125" cy="139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88" y="856675"/>
            <a:ext cx="3433950" cy="1995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063" y="856663"/>
            <a:ext cx="3433950" cy="19959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7" name="Google Shape;267;p38"/>
          <p:cNvSpPr txBox="1"/>
          <p:nvPr>
            <p:ph idx="4294967295" type="body"/>
          </p:nvPr>
        </p:nvSpPr>
        <p:spPr>
          <a:xfrm>
            <a:off x="2722650" y="3318713"/>
            <a:ext cx="3698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daftar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&lt;ol&gt;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&lt;ul&gt;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Ordered list memperhatikan urutan.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Unordered list tidak memperhatikan urutan.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item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&lt;li&gt;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idx="4294967295" type="body"/>
          </p:nvPr>
        </p:nvSpPr>
        <p:spPr>
          <a:xfrm>
            <a:off x="2527951" y="3303325"/>
            <a:ext cx="40881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konten tebal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&lt;strong&gt;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garis miring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&lt;em&gt;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425" y="872075"/>
            <a:ext cx="4219150" cy="223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Digunakan sebagai wrapper element atau content.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Kebutuhan styling atau layouting.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div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span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&lt;div&gt;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&lt;span&gt;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merupakan non semantic wrapper.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HTML Non Semantic Wrapper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Wrapper Element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4294967295" type="body"/>
          </p:nvPr>
        </p:nvSpPr>
        <p:spPr>
          <a:xfrm>
            <a:off x="5232975" y="2087700"/>
            <a:ext cx="32574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&lt;div&gt;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digunakan sebagai wrapper.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Kebutuhan styling dan layouting.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25" y="313475"/>
            <a:ext cx="4465925" cy="45165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625" y="1240838"/>
            <a:ext cx="3019250" cy="270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5034675" y="2188950"/>
            <a:ext cx="1664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400">
                <a:latin typeface="Roboto Medium"/>
                <a:ea typeface="Roboto Medium"/>
                <a:cs typeface="Roboto Medium"/>
                <a:sym typeface="Roboto Medium"/>
              </a:rPr>
              <a:t>Aufa Billah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5034675" y="2597550"/>
            <a:ext cx="2382900" cy="4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STT Terpadu Nurul Fikri - Informatics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Memungkinkan terhubung ke document/resource/web lain.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Dibuat menggunakan element: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&lt;a&gt;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Membutuhkan attribute khusus: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Hyperlinks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Hyperlink Element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idx="4294967295" type="body"/>
          </p:nvPr>
        </p:nvSpPr>
        <p:spPr>
          <a:xfrm>
            <a:off x="2527939" y="3042250"/>
            <a:ext cx="40881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hyperlink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&lt;a&gt;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Attribute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menentukan alamat tujuan.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50" y="1133150"/>
            <a:ext cx="5800675" cy="148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Menampilkan gambar di HTML.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&lt;img&gt;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Hanya terdapat tag pembuka: self closing tag.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Membutuhkan Attribute khusus: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src: sumber atau alamat gambar.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alt: teks alternatif (fallback).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Image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Image Element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idx="4294967295" type="body"/>
          </p:nvPr>
        </p:nvSpPr>
        <p:spPr>
          <a:xfrm>
            <a:off x="2194050" y="2984525"/>
            <a:ext cx="4755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gambar menggunakan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&lt;img&gt;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Attribute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menentukan sumber gambar.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Attribute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alt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sebagai teks alternatif jika gambar tidak muncul (fallback)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88" y="1285550"/>
            <a:ext cx="6095824" cy="141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Document HTML memiliki anatomy.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Anatomy: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html: membungkus seluruh element html.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head: menyimpan informasi document (title, meta, style, javascript).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body: menampilkan konten website.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HTML Document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HTML Document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682662"/>
            <a:ext cx="4000426" cy="251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1" name="Google Shape;321;p47"/>
          <p:cNvSpPr txBox="1"/>
          <p:nvPr>
            <p:ph idx="4294967295" type="body"/>
          </p:nvPr>
        </p:nvSpPr>
        <p:spPr>
          <a:xfrm>
            <a:off x="2235888" y="3492750"/>
            <a:ext cx="46722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&lt;html&gt;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membungkus semua konten di halaman (root).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&lt;head&gt;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menyimpan informasi web.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&lt;body&gt;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menampilkan konten website.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doctype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memberitahu versi HTML.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Real Project.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Menggunakan HTML dan CSS.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Menerapkan Thinking in Frontend.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Build Real Project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88" y="1156713"/>
            <a:ext cx="2921600" cy="2830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3" name="Google Shape;333;p49"/>
          <p:cNvSpPr txBox="1"/>
          <p:nvPr>
            <p:ph idx="4294967295" type="body"/>
          </p:nvPr>
        </p:nvSpPr>
        <p:spPr>
          <a:xfrm>
            <a:off x="4963473" y="2087700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Re-create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Product Card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Tokopedia.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Menerapkan Thinking in Frontend.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What should we do first? Coding directly?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9"/>
          <p:cNvSpPr txBox="1"/>
          <p:nvPr>
            <p:ph idx="4294967295" type="body"/>
          </p:nvPr>
        </p:nvSpPr>
        <p:spPr>
          <a:xfrm>
            <a:off x="2452051" y="4156000"/>
            <a:ext cx="12327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Tokopedia.com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Start with the Mockup.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Break the UI into pieces hierarchy.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Identify and naming the UI and pieces.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Build a static version with HTML (Coding).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Styling the UI.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Thinking in Frontend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Jump to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Frontend Mentors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Recreate the UI: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Preview Card: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Or grab other 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challenges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Use Thinking in Frontend.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Please dont code first.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No need CSS.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Use your 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privilege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to discuss with 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Your turn 10 minutes.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1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Your Turn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4294967295" type="body"/>
          </p:nvPr>
        </p:nvSpPr>
        <p:spPr>
          <a:xfrm>
            <a:off x="4544950" y="577125"/>
            <a:ext cx="30540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# Organizations</a:t>
            </a:r>
            <a:endParaRPr sz="12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BEM STT-NF (2016 - 2019).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DSC STT-NF (2018 - 2020).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Cordofa Dompet Dhuafa (2018).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Content Writer &amp; Editor (2015 - 2019).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>
            <p:ph idx="4294967295" type="body"/>
          </p:nvPr>
        </p:nvSpPr>
        <p:spPr>
          <a:xfrm>
            <a:off x="700600" y="577125"/>
            <a:ext cx="3563100" cy="3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# Education</a:t>
            </a:r>
            <a:endParaRPr sz="12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STT Terpadu Nurul Fikri - Cumlaude (3.86).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# Experience</a:t>
            </a:r>
            <a:endParaRPr sz="12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Software Engineer - Tokopedia (2022 - Recent)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Lecture - STT-NF (2021 - Recent).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Full Stack Mentor - Skilvul (2023).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Frontend Engineer - YABB (2021)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Assistant Lecturer - STT-NF (2016 - 2020)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Web Dev Intern - IQR Foundation (2020)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Web Dev Intern - Alkhatech (2018).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Document and Website Structure: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Debugging HTML: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Responsive Images: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Tables: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Learn More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Cascading Style Sheet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Memberikan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styling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pada HTML..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Seni dalam memberikan styling dan layouting.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File disimpan dalam format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What is 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CSS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55"/>
          <p:cNvGrpSpPr/>
          <p:nvPr/>
        </p:nvGrpSpPr>
        <p:grpSpPr>
          <a:xfrm>
            <a:off x="826200" y="1431788"/>
            <a:ext cx="2114126" cy="2279913"/>
            <a:chOff x="1037825" y="1431788"/>
            <a:chExt cx="2114126" cy="2279913"/>
          </a:xfrm>
        </p:grpSpPr>
        <p:pic>
          <p:nvPicPr>
            <p:cNvPr id="370" name="Google Shape;370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7825" y="1431788"/>
              <a:ext cx="2114126" cy="189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55"/>
            <p:cNvSpPr txBox="1"/>
            <p:nvPr/>
          </p:nvSpPr>
          <p:spPr>
            <a:xfrm>
              <a:off x="1816488" y="3326800"/>
              <a:ext cx="556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User</a:t>
              </a:r>
              <a:endPara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2" name="Google Shape;372;p55"/>
          <p:cNvGrpSpPr/>
          <p:nvPr/>
        </p:nvGrpSpPr>
        <p:grpSpPr>
          <a:xfrm>
            <a:off x="5815875" y="1476751"/>
            <a:ext cx="2114126" cy="2189999"/>
            <a:chOff x="5815875" y="1476751"/>
            <a:chExt cx="2114126" cy="2189999"/>
          </a:xfrm>
        </p:grpSpPr>
        <p:pic>
          <p:nvPicPr>
            <p:cNvPr id="373" name="Google Shape;373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5875" y="1476751"/>
              <a:ext cx="2114126" cy="1781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55"/>
            <p:cNvSpPr txBox="1"/>
            <p:nvPr/>
          </p:nvSpPr>
          <p:spPr>
            <a:xfrm>
              <a:off x="6594549" y="3281850"/>
              <a:ext cx="86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3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endPara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55"/>
          <p:cNvSpPr txBox="1"/>
          <p:nvPr/>
        </p:nvSpPr>
        <p:spPr>
          <a:xfrm>
            <a:off x="3097225" y="2151900"/>
            <a:ext cx="22878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 browser, please: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Change color text.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Change size text.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Cara memberikan styling pada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Syntax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Selector: Element mana yang ingin di-styling.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Property: Style yang ingin diberikan.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Value: Nilai yang diberikan pada property.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CSS Syntax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CSS Syntax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0" y="1151788"/>
            <a:ext cx="3283600" cy="95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600" y="2473063"/>
            <a:ext cx="3283600" cy="1518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8" name="Google Shape;388;p57"/>
          <p:cNvSpPr txBox="1"/>
          <p:nvPr>
            <p:ph idx="4294967295" type="body"/>
          </p:nvPr>
        </p:nvSpPr>
        <p:spPr>
          <a:xfrm>
            <a:off x="4646048" y="2087700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Selector: cari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Property: berikan style warna -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Value: nilai warnanya merah -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Cara memilih element yang akan diberikan style.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Type: memilih berdasarkan nama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element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Class: memilih berdasarkan nama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ID: memilih berdasarkan nama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Pseudo: memilih berdasarkan behaviour.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Combinator: menggabungkan beberapa selector.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CSS Selectors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5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Selector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idx="4294967295" type="body"/>
          </p:nvPr>
        </p:nvSpPr>
        <p:spPr>
          <a:xfrm>
            <a:off x="5168423" y="2005838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Memilih element berdasarkan nama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Selector class menggunakan tanda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titik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75" y="781888"/>
            <a:ext cx="3573849" cy="1014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775" y="2083287"/>
            <a:ext cx="3573850" cy="22783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idx="4294967295" type="body"/>
          </p:nvPr>
        </p:nvSpPr>
        <p:spPr>
          <a:xfrm>
            <a:off x="5324373" y="2087688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Menerapkan style ke banyak selector menggunakan tanda koma.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Tidak perlu menulis ulang hal yang sama.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75" y="642650"/>
            <a:ext cx="3992101" cy="118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875" y="2037200"/>
            <a:ext cx="3992101" cy="2569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Box yang membungkus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Box element tersusun: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Content: Content yang ditampilkan.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Padding: Jarak di dalam box.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Margin: Jarak di luar box.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Border: Pembatas content.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CSS Box Model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61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Box Model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515513"/>
            <a:ext cx="5181600" cy="28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" name="Google Shape;420;p62"/>
          <p:cNvSpPr txBox="1"/>
          <p:nvPr>
            <p:ph idx="4294967295" type="body"/>
          </p:nvPr>
        </p:nvSpPr>
        <p:spPr>
          <a:xfrm>
            <a:off x="2905950" y="3659888"/>
            <a:ext cx="33321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Setiap element memiliki box model.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Bertujuan untuk mengatur desain dan layout.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idx="4294967295" type="body"/>
          </p:nvPr>
        </p:nvSpPr>
        <p:spPr>
          <a:xfrm>
            <a:off x="5075588" y="2087700"/>
            <a:ext cx="32571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border memiliki 3 value: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width, style, color.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margin &amp; padding memiliki 4 value: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top, right, bottom, left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3" y="181238"/>
            <a:ext cx="3992101" cy="1147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7" name="Google Shape;4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25" y="1481638"/>
            <a:ext cx="3992101" cy="348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Color: property yang digunakan untuk memberi warna.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Font-family: memberi jenis font.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Font-size: memberi ukuran font.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Text-align: memberi perataan text.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Styling Text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6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Styling Text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602325"/>
            <a:ext cx="3573849" cy="1014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9" name="Google Shape;4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500" y="1827263"/>
            <a:ext cx="3573850" cy="27138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0" name="Google Shape;440;p65"/>
          <p:cNvSpPr txBox="1"/>
          <p:nvPr>
            <p:ph idx="4294967295" type="body"/>
          </p:nvPr>
        </p:nvSpPr>
        <p:spPr>
          <a:xfrm>
            <a:off x="5168423" y="2005838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Memilih element berdasarkan nama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Menambahkan property lain.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0" y="517713"/>
            <a:ext cx="2036525" cy="36647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675" y="517713"/>
            <a:ext cx="2219810" cy="36647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7" name="Google Shape;447;p66"/>
          <p:cNvSpPr txBox="1"/>
          <p:nvPr>
            <p:ph idx="4294967295" type="body"/>
          </p:nvPr>
        </p:nvSpPr>
        <p:spPr>
          <a:xfrm>
            <a:off x="5631100" y="2053200"/>
            <a:ext cx="2841900" cy="10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 tidak hanya melakukan styling.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 dapat melakukan layouting.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Bagaimana melakukan layout di CSS?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6"/>
          <p:cNvSpPr txBox="1"/>
          <p:nvPr>
            <p:ph idx="4294967295" type="body"/>
          </p:nvPr>
        </p:nvSpPr>
        <p:spPr>
          <a:xfrm>
            <a:off x="1029264" y="4292475"/>
            <a:ext cx="13200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latin typeface="Roboto"/>
                <a:ea typeface="Roboto"/>
                <a:cs typeface="Roboto"/>
                <a:sym typeface="Roboto"/>
              </a:rPr>
              <a:t>2 Kolom Product Card.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6"/>
          <p:cNvSpPr txBox="1"/>
          <p:nvPr>
            <p:ph idx="4294967295" type="body"/>
          </p:nvPr>
        </p:nvSpPr>
        <p:spPr>
          <a:xfrm>
            <a:off x="3532564" y="4292475"/>
            <a:ext cx="13200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latin typeface="Roboto"/>
                <a:ea typeface="Roboto"/>
                <a:cs typeface="Roboto"/>
                <a:sym typeface="Roboto"/>
              </a:rPr>
              <a:t>1 Kolom Product Card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Cara untuk mengontrol tata letak halaman website.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Teknik: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Float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Position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Flexbox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Grid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CSS Layout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7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CSS Layout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Posisi element secara default.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 element secara default: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Block element: mengambil lebar sepanjang layar (full).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Inline element: mengambil lebar seukuran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content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Normal Flow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Normal Flow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idx="4294967295" type="body"/>
          </p:nvPr>
        </p:nvSpPr>
        <p:spPr>
          <a:xfrm>
            <a:off x="2580150" y="3018688"/>
            <a:ext cx="3983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2 buah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&lt;b&gt;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&lt;b&gt;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digunakan untuk membuat content tebal.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Bagaimana browser menampilkan posisi element tersebut?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Ganti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&lt;b&gt;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dengan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 Lihat hasilnya.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938" y="1156713"/>
            <a:ext cx="4258125" cy="147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Mengubah normal flow.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inline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inline-block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Display Property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7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Display Property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818450"/>
            <a:ext cx="3573849" cy="1014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9" name="Google Shape;4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500" y="2024375"/>
            <a:ext cx="3573850" cy="23006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0" name="Google Shape;480;p71"/>
          <p:cNvSpPr txBox="1"/>
          <p:nvPr>
            <p:ph idx="4294967295" type="body"/>
          </p:nvPr>
        </p:nvSpPr>
        <p:spPr>
          <a:xfrm>
            <a:off x="4746425" y="2087700"/>
            <a:ext cx="3983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merupakan block element.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Mengubah normal flow menggunakan property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Building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5130700" y="2261125"/>
            <a:ext cx="2541300" cy="16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Foundation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Batu, semen, bata, pasir.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Style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Warna, tata letak, ukuran.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Functional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Listrik, lampu, air.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8825" r="9608" t="0"/>
          <a:stretch/>
        </p:blipFill>
        <p:spPr>
          <a:xfrm>
            <a:off x="1472000" y="1689313"/>
            <a:ext cx="3018300" cy="27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Dulu, layouting dibuat menggunakan property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position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Flexbox adalah layout satu dimensi.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Mengatur layout dalam baris atau kolom (1 dimensi).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Styling Text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7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Flexbox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0" y="517713"/>
            <a:ext cx="2036525" cy="36647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675" y="517713"/>
            <a:ext cx="2219810" cy="36647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3" name="Google Shape;493;p73"/>
          <p:cNvSpPr txBox="1"/>
          <p:nvPr>
            <p:ph idx="4294967295" type="body"/>
          </p:nvPr>
        </p:nvSpPr>
        <p:spPr>
          <a:xfrm>
            <a:off x="5720200" y="2053200"/>
            <a:ext cx="2841900" cy="10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Flexbox dapat mengatur layout.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Dalam bentuk baris atau kolom.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Hanya 1 dimensi.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73"/>
          <p:cNvSpPr txBox="1"/>
          <p:nvPr>
            <p:ph idx="4294967295" type="body"/>
          </p:nvPr>
        </p:nvSpPr>
        <p:spPr>
          <a:xfrm>
            <a:off x="1029264" y="4292475"/>
            <a:ext cx="13200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latin typeface="Roboto"/>
                <a:ea typeface="Roboto"/>
                <a:cs typeface="Roboto"/>
                <a:sym typeface="Roboto"/>
              </a:rPr>
              <a:t>2 Kolom Product Card.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73"/>
          <p:cNvSpPr txBox="1"/>
          <p:nvPr>
            <p:ph idx="4294967295" type="body"/>
          </p:nvPr>
        </p:nvSpPr>
        <p:spPr>
          <a:xfrm>
            <a:off x="3532564" y="4292475"/>
            <a:ext cx="13200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latin typeface="Roboto"/>
                <a:ea typeface="Roboto"/>
                <a:cs typeface="Roboto"/>
                <a:sym typeface="Roboto"/>
              </a:rPr>
              <a:t>1 Kolom Product Card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>
            <p:ph idx="4294967295" type="body"/>
          </p:nvPr>
        </p:nvSpPr>
        <p:spPr>
          <a:xfrm>
            <a:off x="4857800" y="2087700"/>
            <a:ext cx="3983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2 element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&lt;div&gt;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Memberikan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product.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Memberikan styling pada element product: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border, padding, margin.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50" y="967250"/>
            <a:ext cx="3573851" cy="1046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650" y="2311149"/>
            <a:ext cx="3573850" cy="1865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Cara untuk mengatur item atau child.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dapat digunakan untuk mengubah layout.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flex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digunakan untuk mengubah layout menjadi flexbox.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flexbox untuk container: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flex-direction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flex-wrap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justify-content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align-items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Reference: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MDN - Styling Text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7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Flexbox Container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/>
          <p:nvPr>
            <p:ph idx="4294967295" type="body"/>
          </p:nvPr>
        </p:nvSpPr>
        <p:spPr>
          <a:xfrm>
            <a:off x="4857800" y="2087700"/>
            <a:ext cx="3983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container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mengatur layout product.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Memberikan property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untuk mengubah layout.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flex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akan mengubah layout menjadi flexbox.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50" y="670300"/>
            <a:ext cx="3573850" cy="13356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650" y="2163952"/>
            <a:ext cx="3573850" cy="21840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idx="4294967295" type="body"/>
          </p:nvPr>
        </p:nvSpPr>
        <p:spPr>
          <a:xfrm>
            <a:off x="4857800" y="2087700"/>
            <a:ext cx="3983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flex-direction untuk mengubah arah.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value: row, column, row-reverse, column-reverse.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Property Justify-content untuk meratakan item.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value: flex-start, flex-end, center, space-between.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475" y="972475"/>
            <a:ext cx="3573850" cy="13356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2" name="Google Shape;52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475" y="2663875"/>
            <a:ext cx="3573850" cy="150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Melanjutkan project Product Card.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Mengatur layout menggunakan flex.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Memberikan styling.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7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Build Real Project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88" y="1156713"/>
            <a:ext cx="2921600" cy="2830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4" name="Google Shape;534;p79"/>
          <p:cNvSpPr txBox="1"/>
          <p:nvPr>
            <p:ph idx="4294967295" type="body"/>
          </p:nvPr>
        </p:nvSpPr>
        <p:spPr>
          <a:xfrm>
            <a:off x="4963473" y="2087700"/>
            <a:ext cx="30558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Re-create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Product Card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Tokopedia.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Menerapkan Thinking in Frontend.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What should we do first? Coding directly?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79"/>
          <p:cNvSpPr txBox="1"/>
          <p:nvPr>
            <p:ph idx="4294967295" type="body"/>
          </p:nvPr>
        </p:nvSpPr>
        <p:spPr>
          <a:xfrm>
            <a:off x="2452051" y="4156000"/>
            <a:ext cx="1232700" cy="4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Tokopedia.com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Start with the Mockup.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Break the UI into pieces hierarchy.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Identify and naming the UI and pieces.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Build a static version with HTML (Coding).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Styling the UI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Give the element or pieces UI 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Identify and break the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layout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Give it styling.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8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Thinking in Frontend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Continue challenge before.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Use Thinking in Frontend.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Please dont code first.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Use your privilege to discuss with 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Your turn 10 minutes.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81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Your Turn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Website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4984000" y="2073875"/>
            <a:ext cx="3094500" cy="19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Foundation - HTML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Judul, Paragraf, Gambar, Table, Form.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Style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Warna, tata letak, ukuran, animasi.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d" sz="1000">
                <a:latin typeface="Roboto"/>
                <a:ea typeface="Roboto"/>
                <a:cs typeface="Roboto"/>
                <a:sym typeface="Roboto"/>
              </a:rPr>
              <a:t>Functional</a:t>
            </a:r>
            <a:br>
              <a:rPr lang="id" sz="1000">
                <a:latin typeface="Roboto"/>
                <a:ea typeface="Roboto"/>
                <a:cs typeface="Roboto"/>
                <a:sym typeface="Roboto"/>
              </a:rPr>
            </a:br>
            <a:r>
              <a:rPr lang="id" sz="1000">
                <a:latin typeface="Roboto"/>
                <a:ea typeface="Roboto"/>
                <a:cs typeface="Roboto"/>
                <a:sym typeface="Roboto"/>
              </a:rPr>
              <a:t>Open navbar, pop-up, filter and sort.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10344" r="9087" t="0"/>
          <a:stretch/>
        </p:blipFill>
        <p:spPr>
          <a:xfrm>
            <a:off x="1065475" y="1831850"/>
            <a:ext cx="3669850" cy="2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4294967295" type="body"/>
          </p:nvPr>
        </p:nvSpPr>
        <p:spPr>
          <a:xfrm>
            <a:off x="2347200" y="4220300"/>
            <a:ext cx="11064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Tokopedia.com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Combinator Selector: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Cascade, 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Inheritance, Specificity: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Responsive Design: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8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Learn More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In-Depth HTML &amp; CSS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8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Freecodecamp - Responsive Web Design Certification: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Dicoding - Frontend Web Developer: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STT-NF - Frontend Course: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More: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Web Programming Unpas: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Freecodecamp: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8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In-Depth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8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To be continue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8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JavaScript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87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8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Skills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6" name="Google Shape;136;p20"/>
          <p:cNvGrpSpPr/>
          <p:nvPr/>
        </p:nvGrpSpPr>
        <p:grpSpPr>
          <a:xfrm>
            <a:off x="1104675" y="2432825"/>
            <a:ext cx="2297398" cy="1199900"/>
            <a:chOff x="826225" y="2691000"/>
            <a:chExt cx="2297398" cy="1199900"/>
          </a:xfrm>
        </p:grpSpPr>
        <p:grpSp>
          <p:nvGrpSpPr>
            <p:cNvPr id="137" name="Google Shape;137;p20"/>
            <p:cNvGrpSpPr/>
            <p:nvPr/>
          </p:nvGrpSpPr>
          <p:grpSpPr>
            <a:xfrm>
              <a:off x="826225" y="2691000"/>
              <a:ext cx="2297398" cy="727500"/>
              <a:chOff x="787250" y="2499650"/>
              <a:chExt cx="2297398" cy="727500"/>
            </a:xfrm>
          </p:grpSpPr>
          <p:pic>
            <p:nvPicPr>
              <p:cNvPr id="138" name="Google Shape;13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7250" y="2499650"/>
                <a:ext cx="727500" cy="72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22600" y="2499650"/>
                <a:ext cx="515316" cy="72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57148" y="2499650"/>
                <a:ext cx="727500" cy="727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1" name="Google Shape;141;p20"/>
            <p:cNvSpPr txBox="1"/>
            <p:nvPr/>
          </p:nvSpPr>
          <p:spPr>
            <a:xfrm>
              <a:off x="1587925" y="3552200"/>
              <a:ext cx="77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Basics</a:t>
              </a:r>
              <a:endParaRPr sz="1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42" name="Google Shape;142;p20"/>
          <p:cNvGrpSpPr/>
          <p:nvPr/>
        </p:nvGrpSpPr>
        <p:grpSpPr>
          <a:xfrm>
            <a:off x="4690500" y="1952410"/>
            <a:ext cx="3448688" cy="2160740"/>
            <a:chOff x="4623675" y="1964085"/>
            <a:chExt cx="3448688" cy="2160740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4623675" y="1964085"/>
              <a:ext cx="3448688" cy="1668629"/>
              <a:chOff x="4623675" y="1964085"/>
              <a:chExt cx="3448688" cy="1668629"/>
            </a:xfrm>
          </p:grpSpPr>
          <p:pic>
            <p:nvPicPr>
              <p:cNvPr id="144" name="Google Shape;144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23675" y="1964085"/>
                <a:ext cx="912942" cy="727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22450" y="1964088"/>
                <a:ext cx="1187717" cy="72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2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096000" y="1964088"/>
                <a:ext cx="727501" cy="7275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60462" y="2905212"/>
                <a:ext cx="839398" cy="727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952574" y="2905211"/>
                <a:ext cx="727500" cy="72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095999" y="2905211"/>
                <a:ext cx="976364" cy="7275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0" name="Google Shape;150;p20"/>
            <p:cNvSpPr txBox="1"/>
            <p:nvPr/>
          </p:nvSpPr>
          <p:spPr>
            <a:xfrm>
              <a:off x="5961000" y="3786125"/>
              <a:ext cx="774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000">
                  <a:solidFill>
                    <a:schemeClr val="accen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Advanced</a:t>
              </a:r>
              <a:endParaRPr sz="1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Responsibility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Code UI.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Responsive Web Design.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Consuming API.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Improve Performance &amp; Accessibility.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Testing: Unit Test, Integration, Browser Testing.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Create Design System.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61DAFB"/>
      </a:dk1>
      <a:lt1>
        <a:srgbClr val="FFFFFF"/>
      </a:lt1>
      <a:dk2>
        <a:srgbClr val="282C34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